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87" r:id="rId3"/>
    <p:sldId id="288" r:id="rId4"/>
    <p:sldId id="289" r:id="rId5"/>
    <p:sldId id="298" r:id="rId6"/>
    <p:sldId id="299" r:id="rId7"/>
    <p:sldId id="290" r:id="rId8"/>
    <p:sldId id="300" r:id="rId9"/>
    <p:sldId id="303" r:id="rId10"/>
    <p:sldId id="291" r:id="rId11"/>
    <p:sldId id="292" r:id="rId12"/>
    <p:sldId id="293" r:id="rId13"/>
    <p:sldId id="302" r:id="rId14"/>
    <p:sldId id="294" r:id="rId15"/>
    <p:sldId id="301" r:id="rId16"/>
    <p:sldId id="295" r:id="rId17"/>
    <p:sldId id="304" r:id="rId18"/>
    <p:sldId id="305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9" autoAdjust="0"/>
    <p:restoredTop sz="94660"/>
  </p:normalViewPr>
  <p:slideViewPr>
    <p:cSldViewPr snapToGrid="0">
      <p:cViewPr varScale="1">
        <p:scale>
          <a:sx n="75" d="100"/>
          <a:sy n="75" d="100"/>
        </p:scale>
        <p:origin x="23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24B9B-2277-47BC-9191-6073D141D36C}" type="datetimeFigureOut">
              <a:rPr lang="it-IT" smtClean="0"/>
              <a:t>14/10/2022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D8BE8-D645-4010-85FE-83C41EB3F0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2238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958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78348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076160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8107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8100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865183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4125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84869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2643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44610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8715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7755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146908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202506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1910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7669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484853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824F9B-35CD-C079-E143-1D79DFC3A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F718E69-12A6-3A2B-DF5C-5FBBDD18E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728D56-C6E8-D676-D4B6-54FB678DC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D1CA-0E84-407C-993A-C4E8CFE7A075}" type="datetime1">
              <a:rPr lang="it-IT" smtClean="0"/>
              <a:t>14/10/2022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1BDBBA3-5AE3-A34A-3661-BCF08DB3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30CD9D-9925-9E1D-A186-FD280074B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6139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3908D4-3BC6-81FB-1614-AC483FB1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A405C1A-5ED1-4DE7-8B9D-DC3561C2E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43DD51-FE61-D30D-BD96-5B798E943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53BA-DF35-459A-AA2F-E898D3792208}" type="datetime1">
              <a:rPr lang="it-IT" smtClean="0"/>
              <a:t>14/10/2022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56DDBB-08E5-0F7B-4C19-9F0F6CC3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1FE2FB-0132-6BDC-D955-F5D8BCE9F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162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295B2DB-DE70-69CA-572A-79873AD98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E1128EA-6582-991E-078B-D00318922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8FD966D-5B5D-639C-BF88-F7B9118D7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22084-E6FE-4DEC-9A1F-E4B43DFCF013}" type="datetime1">
              <a:rPr lang="it-IT" smtClean="0"/>
              <a:t>14/10/2022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392816-B07D-6D7F-1C30-3BE03DF4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973272-8DB7-1632-BCCD-2949896C0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561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3853F6-4A27-5A3C-3CF9-0BC7841CF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C90CF9-C9C7-5E91-46BC-078D94FF1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9DD0C7-A7F1-2862-849E-FF95E77D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366E-B3AA-407E-9EE6-82BECCB2F34B}" type="datetime1">
              <a:rPr lang="it-IT" smtClean="0"/>
              <a:t>14/10/2022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D1E2C0-C07B-EF3D-308F-D62F37530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3971DE-F1F7-B1DB-4F56-22C20376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1144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1BE914-7CB2-7219-3E8F-A8A7AAD72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0FDD5E-8244-83B0-7976-D7EEF1FE5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58693C-6CB7-6E7F-DFA6-A1C65129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76ED-BF9C-4BEB-8322-28A4C772606D}" type="datetime1">
              <a:rPr lang="it-IT" smtClean="0"/>
              <a:t>14/10/2022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BB4419-B7B4-D627-4960-57D4B96F7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859222-7207-4084-E140-B019FDF85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983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7D0F01-60AE-2175-D025-8336FAAD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B570F9-8D5E-974F-F772-86F7407F3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538EE67-F948-170C-0256-B8394AD9E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BBACF41-82DF-F582-0595-7746AF39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D5623-4462-476A-B1D4-533142E99DC1}" type="datetime1">
              <a:rPr lang="it-IT" smtClean="0"/>
              <a:t>14/10/2022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46B80D-0994-8CB9-BAE4-D3B102EC1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D6C191-292E-DF39-3B8D-2080D9B65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749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1D8D12-9776-DF97-ED53-62E69FC4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2DD0AA-A0F4-8284-BD8B-C1B710001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D0A70-AF6C-AAD5-0A4A-13200FF52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D8547C3-D45C-7A11-4217-720107A5E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3C4B1BE-B086-1305-FCE0-15357D4CC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8B3EBB1-CEC9-CABF-B0A0-2ED20810F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8755C-D2B9-4824-B239-A587E8435759}" type="datetime1">
              <a:rPr lang="it-IT" smtClean="0"/>
              <a:t>14/10/2022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95AA8A7-662C-7334-A93A-5C1283F05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C3D8D6E-24EE-046C-1837-D33D8D9E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2927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09EDEF-D33F-24B2-F3DF-33651653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391E5FA-4D91-B201-3B87-9A57842B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3E91A-8289-4E90-A0F7-3C52C502492D}" type="datetime1">
              <a:rPr lang="it-IT" smtClean="0"/>
              <a:t>14/10/2022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27CE326-535A-4221-92DA-55A03382F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82E9B63-1CDA-09E1-976C-695540281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7187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8EC4DDF-92C7-77FB-CA90-97D3B8590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416E0-AA7C-458D-A33F-2B1DA94E0A86}" type="datetime1">
              <a:rPr lang="it-IT" smtClean="0"/>
              <a:t>14/10/2022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9E6C631-F1C9-0EA5-9B62-2D8356919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7B8A80-F934-B0CE-F339-0D052AF82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9735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7FF36A-BDE0-2DDF-2908-928D900A5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4345F4-7D6D-4333-A606-1D84232F2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D65DAC-EA04-8D37-9342-8FFB59B23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C6294E1-DE78-A9BF-36D1-8FE5BC861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FBE1B-05C6-43F0-B87A-2EC1992B3865}" type="datetime1">
              <a:rPr lang="it-IT" smtClean="0"/>
              <a:t>14/10/2022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10D436-211B-5BF5-AC74-204D1D28C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AEE745C-A49F-C4D6-CED0-751676BA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107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A0FA5D-ADFE-8EA5-5115-8873E268F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78058DE-17E8-6C3F-4E9D-5A8A8F574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50C9178-6ECB-0A7F-FCD2-DD2041B5C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742DCC3-FE15-B98B-2510-139FA47D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C9A79-D242-45BC-9129-D87BFD9216A8}" type="datetime1">
              <a:rPr lang="it-IT" smtClean="0"/>
              <a:t>14/10/2022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120E05C-2889-68D6-D41C-F5C92EC31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D02F330-6677-4384-3A18-6241D0D5B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36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A224086-D62B-CAFD-BAA7-BEDE4219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ABC0B5-E53A-3965-0848-A24CD54D9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6F9A31-0C84-7988-06D8-E68A7DCDA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889D5-F970-40FD-8CCB-33012498C024}" type="datetime1">
              <a:rPr lang="it-IT" smtClean="0"/>
              <a:t>14/10/2022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B583E6-FDCC-E698-7A54-63D0AD937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C3D096-79E7-3A28-9DF5-F56721CBC0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77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7" Type="http://schemas.openxmlformats.org/officeDocument/2006/relationships/image" Target="../media/image4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G"/><Relationship Id="rId5" Type="http://schemas.openxmlformats.org/officeDocument/2006/relationships/image" Target="../media/image2.png"/><Relationship Id="rId4" Type="http://schemas.openxmlformats.org/officeDocument/2006/relationships/image" Target="../media/image3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G"/><Relationship Id="rId3" Type="http://schemas.openxmlformats.org/officeDocument/2006/relationships/image" Target="../media/image46.JP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JPG"/><Relationship Id="rId5" Type="http://schemas.openxmlformats.org/officeDocument/2006/relationships/image" Target="../media/image2.png"/><Relationship Id="rId4" Type="http://schemas.openxmlformats.org/officeDocument/2006/relationships/image" Target="../media/image4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G"/><Relationship Id="rId5" Type="http://schemas.openxmlformats.org/officeDocument/2006/relationships/image" Target="../media/image2.png"/><Relationship Id="rId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A7BCBB2-B77E-8C7E-BB38-34FDE7D33E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82"/>
          <a:stretch/>
        </p:blipFill>
        <p:spPr>
          <a:xfrm>
            <a:off x="5258689" y="1405607"/>
            <a:ext cx="2084679" cy="18745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8880DF-314F-4346-C7D2-50A204CD6434}"/>
              </a:ext>
            </a:extLst>
          </p:cNvPr>
          <p:cNvSpPr txBox="1"/>
          <p:nvPr/>
        </p:nvSpPr>
        <p:spPr>
          <a:xfrm>
            <a:off x="4511969" y="382969"/>
            <a:ext cx="358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rgbClr val="002060"/>
                </a:solidFill>
                <a:latin typeface="3ds Light" panose="02000503020000020004" pitchFamily="50" charset="0"/>
              </a:rPr>
              <a:t>POLYTECHNIC OF TURIN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2E61573-9BE6-3189-67D6-5FD316F84AFC}"/>
              </a:ext>
            </a:extLst>
          </p:cNvPr>
          <p:cNvSpPr txBox="1"/>
          <p:nvPr/>
        </p:nvSpPr>
        <p:spPr>
          <a:xfrm>
            <a:off x="3991548" y="940454"/>
            <a:ext cx="461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002060"/>
                </a:solidFill>
                <a:latin typeface="3ds Light" panose="02000503020000020004" pitchFamily="50" charset="0"/>
              </a:rPr>
              <a:t>Master’s</a:t>
            </a:r>
            <a:r>
              <a:rPr lang="it-IT" dirty="0">
                <a:solidFill>
                  <a:srgbClr val="002060"/>
                </a:solidFill>
                <a:latin typeface="3ds Light" panose="02000503020000020004" pitchFamily="50" charset="0"/>
              </a:rPr>
              <a:t> Degree in </a:t>
            </a:r>
            <a:r>
              <a:rPr lang="it-IT" dirty="0" err="1">
                <a:solidFill>
                  <a:srgbClr val="002060"/>
                </a:solidFill>
                <a:latin typeface="3ds Light" panose="02000503020000020004" pitchFamily="50" charset="0"/>
              </a:rPr>
              <a:t>Mechanical</a:t>
            </a:r>
            <a:r>
              <a:rPr lang="it-IT" dirty="0">
                <a:solidFill>
                  <a:srgbClr val="002060"/>
                </a:solidFill>
                <a:latin typeface="3ds Light" panose="02000503020000020004" pitchFamily="50" charset="0"/>
              </a:rPr>
              <a:t> Engineering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D413CB-7EEF-5E6B-D170-0F317D9BD2FF}"/>
              </a:ext>
            </a:extLst>
          </p:cNvPr>
          <p:cNvSpPr txBox="1"/>
          <p:nvPr/>
        </p:nvSpPr>
        <p:spPr>
          <a:xfrm>
            <a:off x="5009510" y="4514588"/>
            <a:ext cx="235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002060"/>
                </a:solidFill>
                <a:latin typeface="3ds Light" panose="02000503020000020004" pitchFamily="50" charset="0"/>
              </a:rPr>
              <a:t>Master’s</a:t>
            </a:r>
            <a:r>
              <a:rPr lang="it-IT" dirty="0">
                <a:solidFill>
                  <a:srgbClr val="002060"/>
                </a:solidFill>
                <a:latin typeface="3ds Light" panose="02000503020000020004" pitchFamily="50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3ds Light" panose="02000503020000020004" pitchFamily="50" charset="0"/>
              </a:rPr>
              <a:t>Dissertation</a:t>
            </a:r>
            <a:endParaRPr lang="it-IT" dirty="0">
              <a:solidFill>
                <a:srgbClr val="002060"/>
              </a:solidFill>
              <a:latin typeface="3ds Light" panose="02000503020000020004" pitchFamily="50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CEF138-666C-449F-5758-590F3C8E913C}"/>
              </a:ext>
            </a:extLst>
          </p:cNvPr>
          <p:cNvSpPr txBox="1"/>
          <p:nvPr/>
        </p:nvSpPr>
        <p:spPr>
          <a:xfrm>
            <a:off x="847772" y="3437156"/>
            <a:ext cx="112223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Design of a tubular frame made of natural fiber reinforced composite with epoxy matrix for the cycling industry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B7A80-918E-52BA-75D0-7B70559D7802}"/>
              </a:ext>
            </a:extLst>
          </p:cNvPr>
          <p:cNvSpPr txBox="1"/>
          <p:nvPr/>
        </p:nvSpPr>
        <p:spPr>
          <a:xfrm>
            <a:off x="566356" y="5067253"/>
            <a:ext cx="33675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Candidate: Lucrezia Pasi, s288698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Supervisor: Prof. Cristiana </a:t>
            </a:r>
            <a:r>
              <a:rPr lang="it-IT" sz="16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Delprete</a:t>
            </a:r>
            <a:endParaRPr lang="it-IT" sz="1600" dirty="0">
              <a:solidFill>
                <a:srgbClr val="002060"/>
              </a:solidFill>
              <a:effectLst/>
              <a:latin typeface="3ds Light" panose="02000503020000020004" pitchFamily="50" charset="0"/>
            </a:endParaRPr>
          </a:p>
          <a:p>
            <a:pPr>
              <a:lnSpc>
                <a:spcPct val="150000"/>
              </a:lnSpc>
            </a:pPr>
            <a:r>
              <a:rPr lang="it-IT" sz="16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Co-supervisor: Prof. Chiara Gastaldi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7471FCD-7174-3537-E177-B4300D913577}"/>
              </a:ext>
            </a:extLst>
          </p:cNvPr>
          <p:cNvSpPr txBox="1"/>
          <p:nvPr/>
        </p:nvSpPr>
        <p:spPr>
          <a:xfrm>
            <a:off x="4048591" y="6126480"/>
            <a:ext cx="410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Academic</a:t>
            </a:r>
            <a:r>
              <a:rPr lang="it-IT" sz="16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Year</a:t>
            </a:r>
            <a:r>
              <a:rPr lang="it-IT" sz="16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2021-22,  19 </a:t>
            </a:r>
            <a:r>
              <a:rPr lang="it-IT" sz="16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October</a:t>
            </a:r>
            <a:r>
              <a:rPr lang="it-IT" sz="16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099385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E5ABD359-26AC-04D4-1CE7-632C70489C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955" y="369022"/>
            <a:ext cx="5590982" cy="4464282"/>
          </a:xfrm>
          <a:prstGeom prst="rect">
            <a:avLst/>
          </a:prstGeom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8D191508-FD67-0AD3-2B41-8C21DA3AF2BA}"/>
              </a:ext>
            </a:extLst>
          </p:cNvPr>
          <p:cNvSpPr txBox="1">
            <a:spLocks/>
          </p:cNvSpPr>
          <p:nvPr/>
        </p:nvSpPr>
        <p:spPr>
          <a:xfrm>
            <a:off x="823745" y="476655"/>
            <a:ext cx="7684850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Building a model from standards – </a:t>
            </a:r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pedaling</a:t>
            </a:r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 fatigue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65B9E7E-5AD2-AA22-6031-916297259A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372546"/>
            <a:ext cx="5894255" cy="4196241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08474B8B-DC57-4B2F-F96A-6FBEF41902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40" y="4946558"/>
            <a:ext cx="604266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68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8D191508-FD67-0AD3-2B41-8C21DA3AF2BA}"/>
              </a:ext>
            </a:extLst>
          </p:cNvPr>
          <p:cNvSpPr txBox="1">
            <a:spLocks/>
          </p:cNvSpPr>
          <p:nvPr/>
        </p:nvSpPr>
        <p:spPr>
          <a:xfrm>
            <a:off x="823744" y="476655"/>
            <a:ext cx="7863055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Building a model from standards – </a:t>
            </a:r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horizontal</a:t>
            </a:r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 fatigue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F8E0A0E3-FC39-6DEB-B7E2-FA4A3BA8F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42" y="1433795"/>
            <a:ext cx="4856480" cy="3428606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088D272F-E701-8822-43C7-E66B623D68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094" y="1378912"/>
            <a:ext cx="4180841" cy="353837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28EE0CD1-0694-D5EE-71B5-CC783A1CC9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63514"/>
            <a:ext cx="596646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4095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ABCF95C6-5FCE-B65A-8417-ED0DA1617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692" y="686998"/>
            <a:ext cx="4512310" cy="4831167"/>
          </a:xfrm>
          <a:prstGeom prst="rect">
            <a:avLst/>
          </a:prstGeom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8D191508-FD67-0AD3-2B41-8C21DA3AF2BA}"/>
              </a:ext>
            </a:extLst>
          </p:cNvPr>
          <p:cNvSpPr txBox="1">
            <a:spLocks/>
          </p:cNvSpPr>
          <p:nvPr/>
        </p:nvSpPr>
        <p:spPr>
          <a:xfrm>
            <a:off x="823744" y="476655"/>
            <a:ext cx="7863055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Building a model from standards – </a:t>
            </a:r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vertical</a:t>
            </a:r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 fatigue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FDF9B29-B0AB-A2E4-74A2-FFC77FB88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5" y="1733521"/>
            <a:ext cx="7413457" cy="273811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390F67D-790B-3BC3-C7F3-06FADE3CD9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285" y="5411531"/>
            <a:ext cx="6019800" cy="6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967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8D191508-FD67-0AD3-2B41-8C21DA3AF2BA}"/>
              </a:ext>
            </a:extLst>
          </p:cNvPr>
          <p:cNvSpPr txBox="1">
            <a:spLocks/>
          </p:cNvSpPr>
          <p:nvPr/>
        </p:nvSpPr>
        <p:spPr>
          <a:xfrm>
            <a:off x="823744" y="476655"/>
            <a:ext cx="7863055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Structural</a:t>
            </a:r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 </a:t>
            </a:r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analysis</a:t>
            </a:r>
            <a:endParaRPr lang="it-IT" sz="2400" b="1" dirty="0">
              <a:solidFill>
                <a:srgbClr val="002060"/>
              </a:solidFill>
              <a:latin typeface="3ds Light" panose="02000503020000020004" pitchFamily="50" charset="0"/>
              <a:ea typeface="Yu Gothic UI Semibold" panose="020B07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D2026DA-6EC0-D931-0BED-7B0A199E8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08" y="991553"/>
            <a:ext cx="9280405" cy="4375149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B7F5CCE0-48BD-B51C-9856-0723850BDEA5}"/>
              </a:ext>
            </a:extLst>
          </p:cNvPr>
          <p:cNvSpPr txBox="1"/>
          <p:nvPr/>
        </p:nvSpPr>
        <p:spPr>
          <a:xfrm>
            <a:off x="9885027" y="3216617"/>
            <a:ext cx="1990575" cy="1295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dirty="0"/>
              <a:t>FAILURE THEORY based on </a:t>
            </a:r>
            <a:r>
              <a:rPr lang="en-US" b="1" dirty="0"/>
              <a:t>Tsai – Wu </a:t>
            </a:r>
            <a:r>
              <a:rPr lang="en-US" dirty="0"/>
              <a:t>failure criteria 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63AD09DD-6AC9-31A6-706D-617962A7EDA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09"/>
          <a:stretch/>
        </p:blipFill>
        <p:spPr>
          <a:xfrm>
            <a:off x="10127913" y="4536574"/>
            <a:ext cx="1663848" cy="73914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E522EC98-6ECD-49F3-5C91-3EF9C7087FA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50000" r="61807" b="3232"/>
          <a:stretch/>
        </p:blipFill>
        <p:spPr>
          <a:xfrm>
            <a:off x="9999961" y="5027978"/>
            <a:ext cx="1760706" cy="345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980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8D191508-FD67-0AD3-2B41-8C21DA3AF2BA}"/>
              </a:ext>
            </a:extLst>
          </p:cNvPr>
          <p:cNvSpPr txBox="1">
            <a:spLocks/>
          </p:cNvSpPr>
          <p:nvPr/>
        </p:nvSpPr>
        <p:spPr>
          <a:xfrm>
            <a:off x="823744" y="476655"/>
            <a:ext cx="7863055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Optimization</a:t>
            </a:r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 on </a:t>
            </a:r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Hypermesh</a:t>
            </a:r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 – free-size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0F684ED-2051-469F-BD9D-9666F7AFF8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931" y="1192530"/>
            <a:ext cx="9410321" cy="4472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87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224D9AB4-5374-070E-AFB9-BBDA72306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442" y="2713945"/>
            <a:ext cx="3494288" cy="32531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46F54895-CDDA-3DDC-415C-678C212F32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25" y="3568567"/>
            <a:ext cx="7559947" cy="2271452"/>
          </a:xfrm>
          <a:prstGeom prst="rect">
            <a:avLst/>
          </a:prstGeom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8D191508-FD67-0AD3-2B41-8C21DA3AF2BA}"/>
              </a:ext>
            </a:extLst>
          </p:cNvPr>
          <p:cNvSpPr txBox="1">
            <a:spLocks/>
          </p:cNvSpPr>
          <p:nvPr/>
        </p:nvSpPr>
        <p:spPr>
          <a:xfrm>
            <a:off x="823744" y="476655"/>
            <a:ext cx="7863055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Optimization</a:t>
            </a:r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 on </a:t>
            </a:r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Hypermesh</a:t>
            </a:r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 – to-size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5F80A6F-9F41-F7B4-47DA-E1D731488A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63" y="974090"/>
            <a:ext cx="2105517" cy="2525403"/>
          </a:xfrm>
          <a:prstGeom prst="rect">
            <a:avLst/>
          </a:prstGeom>
        </p:spPr>
      </p:pic>
      <p:pic>
        <p:nvPicPr>
          <p:cNvPr id="11" name="Immagine 10" descr="Immagine che contiene testo, strumento, badile&#10;&#10;Descrizione generata automaticamente">
            <a:extLst>
              <a:ext uri="{FF2B5EF4-FFF2-40B4-BE49-F238E27FC236}">
                <a16:creationId xmlns:a16="http://schemas.microsoft.com/office/drawing/2014/main" id="{BA035C08-30F8-10F4-2725-8D6A57DE23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866" y="1006986"/>
            <a:ext cx="7982798" cy="1783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327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8D191508-FD67-0AD3-2B41-8C21DA3AF2BA}"/>
              </a:ext>
            </a:extLst>
          </p:cNvPr>
          <p:cNvSpPr txBox="1">
            <a:spLocks/>
          </p:cNvSpPr>
          <p:nvPr/>
        </p:nvSpPr>
        <p:spPr>
          <a:xfrm>
            <a:off x="823744" y="476655"/>
            <a:ext cx="7863055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Thicknesses</a:t>
            </a:r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 </a:t>
            </a:r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results</a:t>
            </a:r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 – carbon </a:t>
            </a:r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fiber</a:t>
            </a:r>
            <a:endParaRPr lang="it-IT" sz="2400" b="1" dirty="0">
              <a:solidFill>
                <a:srgbClr val="002060"/>
              </a:solidFill>
              <a:latin typeface="3ds Light" panose="02000503020000020004" pitchFamily="50" charset="0"/>
              <a:ea typeface="Yu Gothic UI Semibold" panose="020B07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pic>
        <p:nvPicPr>
          <p:cNvPr id="6" name="Immagine 5" descr="Immagine che contiene testo, strumento&#10;&#10;Descrizione generata automaticamente">
            <a:extLst>
              <a:ext uri="{FF2B5EF4-FFF2-40B4-BE49-F238E27FC236}">
                <a16:creationId xmlns:a16="http://schemas.microsoft.com/office/drawing/2014/main" id="{CC6DE234-F141-5622-582A-322DDA7DC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44" y="1398647"/>
            <a:ext cx="6295808" cy="3711833"/>
          </a:xfrm>
          <a:prstGeom prst="rect">
            <a:avLst/>
          </a:prstGeom>
        </p:spPr>
      </p:pic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7EE4ECB3-2B36-F439-A1FB-F1A26536D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990" y="382271"/>
            <a:ext cx="2898410" cy="3046730"/>
          </a:xfrm>
          <a:prstGeom prst="rect">
            <a:avLst/>
          </a:prstGeom>
        </p:spPr>
      </p:pic>
      <p:pic>
        <p:nvPicPr>
          <p:cNvPr id="10" name="Immagine 9" descr="Immagine che contiene testo&#10;&#10;Descrizione generata automaticamente">
            <a:extLst>
              <a:ext uri="{FF2B5EF4-FFF2-40B4-BE49-F238E27FC236}">
                <a16:creationId xmlns:a16="http://schemas.microsoft.com/office/drawing/2014/main" id="{16D29232-32EF-2401-9667-CDEC9446E5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15" y="3454400"/>
            <a:ext cx="4175760" cy="62484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239BE06-DA58-D420-0D5A-2E45AFAD1B0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80" y="4106164"/>
            <a:ext cx="4733776" cy="168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922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>
            <a:extLst>
              <a:ext uri="{FF2B5EF4-FFF2-40B4-BE49-F238E27FC236}">
                <a16:creationId xmlns:a16="http://schemas.microsoft.com/office/drawing/2014/main" id="{278B3FA9-6A3B-AE40-CB1D-A9976C45ED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6"/>
          <a:stretch/>
        </p:blipFill>
        <p:spPr>
          <a:xfrm>
            <a:off x="8270241" y="3387569"/>
            <a:ext cx="3718558" cy="278503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4124FA41-B405-5360-2FD5-45A61EC66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891" y="926877"/>
            <a:ext cx="6713327" cy="4714247"/>
          </a:xfrm>
          <a:prstGeom prst="rect">
            <a:avLst/>
          </a:prstGeom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8D191508-FD67-0AD3-2B41-8C21DA3AF2BA}"/>
              </a:ext>
            </a:extLst>
          </p:cNvPr>
          <p:cNvSpPr txBox="1">
            <a:spLocks/>
          </p:cNvSpPr>
          <p:nvPr/>
        </p:nvSpPr>
        <p:spPr>
          <a:xfrm>
            <a:off x="823744" y="476655"/>
            <a:ext cx="7863055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Thicknesses</a:t>
            </a:r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 </a:t>
            </a:r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results</a:t>
            </a:r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 – </a:t>
            </a:r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hemp</a:t>
            </a:r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 </a:t>
            </a:r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fiber</a:t>
            </a:r>
            <a:endParaRPr lang="it-IT" sz="2400" b="1" dirty="0">
              <a:solidFill>
                <a:srgbClr val="002060"/>
              </a:solidFill>
              <a:latin typeface="3ds Light" panose="02000503020000020004" pitchFamily="50" charset="0"/>
              <a:ea typeface="Yu Gothic UI Semibold" panose="020B07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pic>
        <p:nvPicPr>
          <p:cNvPr id="14" name="Immagine 13" descr="Immagine che contiene testo, cruciverba&#10;&#10;Descrizione generata automaticamente">
            <a:extLst>
              <a:ext uri="{FF2B5EF4-FFF2-40B4-BE49-F238E27FC236}">
                <a16:creationId xmlns:a16="http://schemas.microsoft.com/office/drawing/2014/main" id="{FCE8DBA7-A854-BDF8-91D1-270E1DD3EC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303" y="897342"/>
            <a:ext cx="4780497" cy="1635671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B4DF73E6-B5D7-5F2B-E02E-3F4F6E3E3C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237" y="2820691"/>
            <a:ext cx="2903220" cy="358140"/>
          </a:xfrm>
          <a:prstGeom prst="rect">
            <a:avLst/>
          </a:prstGeo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40F77C0-EBE5-E718-A80D-7D8C796E439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025" y="3907851"/>
            <a:ext cx="2987892" cy="2136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331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8D191508-FD67-0AD3-2B41-8C21DA3AF2BA}"/>
              </a:ext>
            </a:extLst>
          </p:cNvPr>
          <p:cNvSpPr txBox="1">
            <a:spLocks/>
          </p:cNvSpPr>
          <p:nvPr/>
        </p:nvSpPr>
        <p:spPr>
          <a:xfrm>
            <a:off x="823744" y="476655"/>
            <a:ext cx="7863055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Frame’s</a:t>
            </a:r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 </a:t>
            </a:r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comparison</a:t>
            </a:r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 and </a:t>
            </a:r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conclusions</a:t>
            </a:r>
            <a:endParaRPr lang="it-IT" sz="2400" b="1" dirty="0">
              <a:solidFill>
                <a:srgbClr val="002060"/>
              </a:solidFill>
              <a:latin typeface="3ds Light" panose="02000503020000020004" pitchFamily="50" charset="0"/>
              <a:ea typeface="Yu Gothic UI Semibold" panose="020B07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404FFC2-DEB9-4F82-F5B6-EF2261456C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8"/>
          <a:stretch/>
        </p:blipFill>
        <p:spPr>
          <a:xfrm>
            <a:off x="6096000" y="1112168"/>
            <a:ext cx="5908158" cy="397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4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8D191508-FD67-0AD3-2B41-8C21DA3AF2BA}"/>
              </a:ext>
            </a:extLst>
          </p:cNvPr>
          <p:cNvSpPr txBox="1">
            <a:spLocks/>
          </p:cNvSpPr>
          <p:nvPr/>
        </p:nvSpPr>
        <p:spPr>
          <a:xfrm>
            <a:off x="823745" y="476655"/>
            <a:ext cx="2710503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Aim</a:t>
            </a:r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 and </a:t>
            </a:r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content</a:t>
            </a:r>
            <a:endParaRPr lang="it-IT" sz="2400" b="1" dirty="0">
              <a:solidFill>
                <a:srgbClr val="002060"/>
              </a:solidFill>
              <a:latin typeface="3ds Light" panose="02000503020000020004" pitchFamily="50" charset="0"/>
              <a:ea typeface="Yu Gothic UI Semibold" panose="020B07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78BA327-9B73-70F0-0E10-D52E95D7C786}"/>
              </a:ext>
            </a:extLst>
          </p:cNvPr>
          <p:cNvSpPr txBox="1"/>
          <p:nvPr/>
        </p:nvSpPr>
        <p:spPr>
          <a:xfrm>
            <a:off x="943699" y="1626552"/>
            <a:ext cx="10059581" cy="275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à"/>
            </a:pPr>
            <a:r>
              <a:rPr lang="en-US" dirty="0"/>
              <a:t>Design of a bicycle frame made of composite material on </a:t>
            </a:r>
            <a:r>
              <a:rPr lang="en-US" dirty="0" err="1"/>
              <a:t>Solidworks</a:t>
            </a:r>
            <a:r>
              <a:rPr lang="en-US" dirty="0"/>
              <a:t>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Model the component and its behavior on </a:t>
            </a:r>
            <a:r>
              <a:rPr lang="en-US" dirty="0" err="1">
                <a:sym typeface="Wingdings" panose="05000000000000000000" pitchFamily="2" charset="2"/>
              </a:rPr>
              <a:t>Hypermesh</a:t>
            </a:r>
            <a:r>
              <a:rPr lang="en-US" dirty="0">
                <a:sym typeface="Wingdings" panose="05000000000000000000" pitchFamily="2" charset="2"/>
              </a:rPr>
              <a:t>.</a:t>
            </a:r>
            <a:endParaRPr lang="en-US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à"/>
            </a:pPr>
            <a:r>
              <a:rPr lang="en-US" dirty="0"/>
              <a:t>Make a comparison between with natural fiber reinforced composite compared to carbon fiber frame.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à"/>
            </a:pPr>
            <a:r>
              <a:rPr lang="en-US" dirty="0"/>
              <a:t>Trade-off between sustainability and performance.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71330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8D191508-FD67-0AD3-2B41-8C21DA3AF2BA}"/>
              </a:ext>
            </a:extLst>
          </p:cNvPr>
          <p:cNvSpPr txBox="1">
            <a:spLocks/>
          </p:cNvSpPr>
          <p:nvPr/>
        </p:nvSpPr>
        <p:spPr>
          <a:xfrm>
            <a:off x="823745" y="476655"/>
            <a:ext cx="2710503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A </a:t>
            </a:r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bicycle</a:t>
            </a:r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 frame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33EEC11E-EC40-CCFF-459E-56750957C496}"/>
              </a:ext>
            </a:extLst>
          </p:cNvPr>
          <p:cNvSpPr txBox="1"/>
          <p:nvPr/>
        </p:nvSpPr>
        <p:spPr>
          <a:xfrm>
            <a:off x="823745" y="1091020"/>
            <a:ext cx="4210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 err="1"/>
              <a:t>Which</a:t>
            </a:r>
            <a:r>
              <a:rPr lang="it-IT" sz="2400" dirty="0"/>
              <a:t> </a:t>
            </a:r>
            <a:r>
              <a:rPr lang="it-IT" sz="2400" dirty="0" err="1"/>
              <a:t>bicycle</a:t>
            </a:r>
            <a:r>
              <a:rPr lang="it-IT" sz="2400" dirty="0"/>
              <a:t> and </a:t>
            </a:r>
            <a:r>
              <a:rPr lang="it-IT" sz="2400" dirty="0" err="1"/>
              <a:t>which</a:t>
            </a:r>
            <a:r>
              <a:rPr lang="it-IT" sz="2400" dirty="0"/>
              <a:t> frame?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176AFB4-FE1D-A408-172B-16673BFD2F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042" y="1531577"/>
            <a:ext cx="7562871" cy="1897423"/>
          </a:xfrm>
          <a:prstGeom prst="rect">
            <a:avLst/>
          </a:prstGeom>
        </p:spPr>
      </p:pic>
      <p:sp>
        <p:nvSpPr>
          <p:cNvPr id="8" name="Freccia in giù 7">
            <a:extLst>
              <a:ext uri="{FF2B5EF4-FFF2-40B4-BE49-F238E27FC236}">
                <a16:creationId xmlns:a16="http://schemas.microsoft.com/office/drawing/2014/main" id="{9E72ADBB-9EA5-885F-6987-0288C799EE81}"/>
              </a:ext>
            </a:extLst>
          </p:cNvPr>
          <p:cNvSpPr/>
          <p:nvPr/>
        </p:nvSpPr>
        <p:spPr>
          <a:xfrm rot="16200000">
            <a:off x="1588824" y="4505293"/>
            <a:ext cx="652216" cy="673975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0C2C139-8559-C987-480E-13562C24E624}"/>
              </a:ext>
            </a:extLst>
          </p:cNvPr>
          <p:cNvSpPr txBox="1"/>
          <p:nvPr/>
        </p:nvSpPr>
        <p:spPr>
          <a:xfrm>
            <a:off x="2565040" y="4611447"/>
            <a:ext cx="1786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/>
              <a:t>A</a:t>
            </a:r>
            <a:r>
              <a:rPr lang="it-IT" sz="2400" b="1" dirty="0"/>
              <a:t> </a:t>
            </a:r>
            <a:r>
              <a:rPr lang="it-IT" sz="2400" b="1" dirty="0" err="1"/>
              <a:t>gravel</a:t>
            </a:r>
            <a:r>
              <a:rPr lang="it-IT" sz="2400" b="1" dirty="0"/>
              <a:t> </a:t>
            </a:r>
            <a:r>
              <a:rPr lang="it-IT" sz="2400" dirty="0"/>
              <a:t>bike</a:t>
            </a:r>
          </a:p>
        </p:txBody>
      </p:sp>
      <p:pic>
        <p:nvPicPr>
          <p:cNvPr id="11" name="Immagine 10" descr="Immagine che contiene erba, esterni, cavalcando, persona&#10;&#10;Descrizione generata automaticamente">
            <a:extLst>
              <a:ext uri="{FF2B5EF4-FFF2-40B4-BE49-F238E27FC236}">
                <a16:creationId xmlns:a16="http://schemas.microsoft.com/office/drawing/2014/main" id="{8CE49AB8-3AA4-DA7C-D50A-0E435345AC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5203" y="3469502"/>
            <a:ext cx="2422547" cy="274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667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bicicletta&#10;&#10;Descrizione generata automaticamente">
            <a:extLst>
              <a:ext uri="{FF2B5EF4-FFF2-40B4-BE49-F238E27FC236}">
                <a16:creationId xmlns:a16="http://schemas.microsoft.com/office/drawing/2014/main" id="{6F344FDA-7784-FA51-1BA3-7D10B0711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967" y="706804"/>
            <a:ext cx="4304070" cy="2722196"/>
          </a:xfrm>
          <a:prstGeom prst="rect">
            <a:avLst/>
          </a:prstGeom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8D191508-FD67-0AD3-2B41-8C21DA3AF2BA}"/>
              </a:ext>
            </a:extLst>
          </p:cNvPr>
          <p:cNvSpPr txBox="1">
            <a:spLocks/>
          </p:cNvSpPr>
          <p:nvPr/>
        </p:nvSpPr>
        <p:spPr>
          <a:xfrm>
            <a:off x="823745" y="476655"/>
            <a:ext cx="3250415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Geometry</a:t>
            </a:r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pic>
        <p:nvPicPr>
          <p:cNvPr id="8" name="Immagine 7" descr="Immagine che contiene bicicletta, esterni, trasporto, parcheggiato&#10;&#10;Descrizione generata automaticamente">
            <a:extLst>
              <a:ext uri="{FF2B5EF4-FFF2-40B4-BE49-F238E27FC236}">
                <a16:creationId xmlns:a16="http://schemas.microsoft.com/office/drawing/2014/main" id="{F279146F-CD53-DD57-74FC-ADBB447CCD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6399" y="1059137"/>
            <a:ext cx="2087519" cy="2701211"/>
          </a:xfrm>
          <a:prstGeom prst="rect">
            <a:avLst/>
          </a:prstGeom>
        </p:spPr>
      </p:pic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C7D98F01-5D78-3AA0-8925-27695CDF41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4963" y="3556772"/>
            <a:ext cx="4102074" cy="270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808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8D191508-FD67-0AD3-2B41-8C21DA3AF2BA}"/>
              </a:ext>
            </a:extLst>
          </p:cNvPr>
          <p:cNvSpPr txBox="1">
            <a:spLocks/>
          </p:cNvSpPr>
          <p:nvPr/>
        </p:nvSpPr>
        <p:spPr>
          <a:xfrm>
            <a:off x="823745" y="476655"/>
            <a:ext cx="3250415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Components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5B44403-8738-1CA6-D504-D0DA7706B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630" y="1015582"/>
            <a:ext cx="3801049" cy="2865907"/>
          </a:xfrm>
          <a:prstGeom prst="rect">
            <a:avLst/>
          </a:prstGeom>
        </p:spPr>
      </p:pic>
      <p:pic>
        <p:nvPicPr>
          <p:cNvPr id="11" name="Immagine 10" descr="Immagine che contiene forbici, strumento&#10;&#10;Descrizione generata automaticamente">
            <a:extLst>
              <a:ext uri="{FF2B5EF4-FFF2-40B4-BE49-F238E27FC236}">
                <a16:creationId xmlns:a16="http://schemas.microsoft.com/office/drawing/2014/main" id="{BCE6E2C3-68E9-400B-4F5A-6E32CE4162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152" y="912579"/>
            <a:ext cx="3928730" cy="2617687"/>
          </a:xfrm>
          <a:prstGeom prst="rect">
            <a:avLst/>
          </a:prstGeom>
        </p:spPr>
      </p:pic>
      <p:pic>
        <p:nvPicPr>
          <p:cNvPr id="13" name="Immagine 12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3EB98680-E6FE-34BC-A574-6EF665084D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931" y="3976686"/>
            <a:ext cx="4344774" cy="1913413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44897D58-24E4-2CB2-65D3-9C4D23EBD5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674" y="3881489"/>
            <a:ext cx="2743200" cy="1767840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FAB08C8-42AF-C0C2-8481-D9D6C58712D4}"/>
              </a:ext>
            </a:extLst>
          </p:cNvPr>
          <p:cNvSpPr txBox="1"/>
          <p:nvPr/>
        </p:nvSpPr>
        <p:spPr>
          <a:xfrm>
            <a:off x="349346" y="1956161"/>
            <a:ext cx="2521445" cy="866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dirty="0"/>
              <a:t>The head-set</a:t>
            </a:r>
            <a:endParaRPr lang="it-IT" sz="2400" dirty="0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EF03958-76CC-568F-63EB-2807F9721AB6}"/>
              </a:ext>
            </a:extLst>
          </p:cNvPr>
          <p:cNvSpPr txBox="1"/>
          <p:nvPr/>
        </p:nvSpPr>
        <p:spPr>
          <a:xfrm>
            <a:off x="349346" y="4071753"/>
            <a:ext cx="2521445" cy="866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dirty="0"/>
              <a:t>The brake-support</a:t>
            </a:r>
            <a:endParaRPr lang="it-IT" sz="2400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F9B87702-DD89-16F2-72E7-9D21879A493E}"/>
              </a:ext>
            </a:extLst>
          </p:cNvPr>
          <p:cNvSpPr txBox="1"/>
          <p:nvPr/>
        </p:nvSpPr>
        <p:spPr>
          <a:xfrm>
            <a:off x="6259705" y="2004164"/>
            <a:ext cx="2521445" cy="866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dirty="0"/>
              <a:t>The rear dropout</a:t>
            </a:r>
            <a:endParaRPr lang="it-IT" sz="2400" dirty="0"/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D8B5ED5-E759-F347-3CAB-E96FF15E82AD}"/>
              </a:ext>
            </a:extLst>
          </p:cNvPr>
          <p:cNvSpPr txBox="1"/>
          <p:nvPr/>
        </p:nvSpPr>
        <p:spPr>
          <a:xfrm>
            <a:off x="6369575" y="4152900"/>
            <a:ext cx="2668099" cy="866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dirty="0"/>
              <a:t>The bottom bracket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1054956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sedile&#10;&#10;Descrizione generata automaticamente">
            <a:extLst>
              <a:ext uri="{FF2B5EF4-FFF2-40B4-BE49-F238E27FC236}">
                <a16:creationId xmlns:a16="http://schemas.microsoft.com/office/drawing/2014/main" id="{C162AA2F-8209-53B3-0B9D-23C10CCACC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1"/>
          <a:stretch/>
        </p:blipFill>
        <p:spPr>
          <a:xfrm>
            <a:off x="7027377" y="2786077"/>
            <a:ext cx="5091259" cy="3232198"/>
          </a:xfrm>
          <a:prstGeom prst="rect">
            <a:avLst/>
          </a:prstGeom>
        </p:spPr>
      </p:pic>
      <p:pic>
        <p:nvPicPr>
          <p:cNvPr id="16" name="Immagine 15" descr="Immagine che contiene triangolo&#10;&#10;Descrizione generata automaticamente">
            <a:extLst>
              <a:ext uri="{FF2B5EF4-FFF2-40B4-BE49-F238E27FC236}">
                <a16:creationId xmlns:a16="http://schemas.microsoft.com/office/drawing/2014/main" id="{7891D725-89E4-4391-934A-51B766D91C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2" y="162836"/>
            <a:ext cx="6082961" cy="4181562"/>
          </a:xfrm>
          <a:prstGeom prst="rect">
            <a:avLst/>
          </a:prstGeom>
        </p:spPr>
      </p:pic>
      <p:pic>
        <p:nvPicPr>
          <p:cNvPr id="12" name="Immagine 11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41B1C58F-BA93-5B46-66FD-3F0FB24288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8" y="4200446"/>
            <a:ext cx="6140773" cy="1593739"/>
          </a:xfrm>
          <a:prstGeom prst="rect">
            <a:avLst/>
          </a:prstGeom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8D191508-FD67-0AD3-2B41-8C21DA3AF2BA}"/>
              </a:ext>
            </a:extLst>
          </p:cNvPr>
          <p:cNvSpPr txBox="1">
            <a:spLocks/>
          </p:cNvSpPr>
          <p:nvPr/>
        </p:nvSpPr>
        <p:spPr>
          <a:xfrm>
            <a:off x="823745" y="476655"/>
            <a:ext cx="3250415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Design </a:t>
            </a:r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result</a:t>
            </a:r>
            <a:endParaRPr lang="it-IT" sz="2400" b="1" dirty="0">
              <a:solidFill>
                <a:srgbClr val="002060"/>
              </a:solidFill>
              <a:latin typeface="3ds Light" panose="02000503020000020004" pitchFamily="50" charset="0"/>
              <a:ea typeface="Yu Gothic UI Semibold" panose="020B07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pic>
        <p:nvPicPr>
          <p:cNvPr id="9" name="Immagine 8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C53538D2-5354-801D-5A5F-D1AFFC3B8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77" y="133947"/>
            <a:ext cx="1493015" cy="42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1961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65E49B5-B76D-6E52-8F06-8035BE6D9DF9}"/>
              </a:ext>
            </a:extLst>
          </p:cNvPr>
          <p:cNvSpPr txBox="1"/>
          <p:nvPr/>
        </p:nvSpPr>
        <p:spPr>
          <a:xfrm>
            <a:off x="856414" y="1176677"/>
            <a:ext cx="10059581" cy="3442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à"/>
            </a:pPr>
            <a:r>
              <a:rPr lang="en-US" dirty="0"/>
              <a:t>Composite materials</a:t>
            </a:r>
          </a:p>
          <a:p>
            <a:pPr>
              <a:lnSpc>
                <a:spcPct val="250000"/>
              </a:lnSpc>
            </a:pPr>
            <a:endParaRPr lang="en-US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à"/>
            </a:pPr>
            <a:r>
              <a:rPr lang="en-US" dirty="0">
                <a:sym typeface="Wingdings" panose="05000000000000000000" pitchFamily="2" charset="2"/>
              </a:rPr>
              <a:t>Carbon fiber reinforced composites  Nanotube </a:t>
            </a:r>
            <a:r>
              <a:rPr lang="en-US" dirty="0" err="1">
                <a:sym typeface="Wingdings" panose="05000000000000000000" pitchFamily="2" charset="2"/>
              </a:rPr>
              <a:t>additivated</a:t>
            </a:r>
            <a:endParaRPr lang="en-US" dirty="0">
              <a:sym typeface="Wingdings" panose="05000000000000000000" pitchFamily="2" charset="2"/>
            </a:endParaRPr>
          </a:p>
          <a:p>
            <a:pPr>
              <a:lnSpc>
                <a:spcPct val="250000"/>
              </a:lnSpc>
            </a:pPr>
            <a:endParaRPr lang="en-US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à"/>
            </a:pPr>
            <a:r>
              <a:rPr lang="en-US" dirty="0"/>
              <a:t>Natural fiber reinforced composites </a:t>
            </a:r>
            <a:r>
              <a:rPr lang="en-US" dirty="0">
                <a:sym typeface="Wingdings" panose="05000000000000000000" pitchFamily="2" charset="2"/>
              </a:rPr>
              <a:t> hemp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9A58A82-09BC-B1C8-FAF0-4D572A35A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56" y="562978"/>
            <a:ext cx="3139640" cy="2289437"/>
          </a:xfrm>
          <a:prstGeom prst="rect">
            <a:avLst/>
          </a:prstGeom>
        </p:spPr>
      </p:pic>
      <p:pic>
        <p:nvPicPr>
          <p:cNvPr id="94" name="Google Shape;94;p1" descr="Immagine che contiene testo&#10;&#10;Descrizione generat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8D191508-FD67-0AD3-2B41-8C21DA3AF2BA}"/>
              </a:ext>
            </a:extLst>
          </p:cNvPr>
          <p:cNvSpPr txBox="1">
            <a:spLocks/>
          </p:cNvSpPr>
          <p:nvPr/>
        </p:nvSpPr>
        <p:spPr>
          <a:xfrm>
            <a:off x="823745" y="476655"/>
            <a:ext cx="3778735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Materials</a:t>
            </a:r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 and </a:t>
            </a:r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innovation</a:t>
            </a:r>
            <a:endParaRPr lang="it-IT" sz="2400" b="1" dirty="0">
              <a:solidFill>
                <a:srgbClr val="002060"/>
              </a:solidFill>
              <a:latin typeface="3ds Light" panose="02000503020000020004" pitchFamily="50" charset="0"/>
              <a:ea typeface="Yu Gothic UI Semibold" panose="020B07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pic>
        <p:nvPicPr>
          <p:cNvPr id="9" name="Immagine 8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9A54FECC-13F0-7E77-5590-524E5B6B9CF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162" y="167672"/>
            <a:ext cx="2841395" cy="2131046"/>
          </a:xfrm>
          <a:prstGeom prst="rect">
            <a:avLst/>
          </a:prstGeom>
        </p:spPr>
      </p:pic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9C05BE85-E660-9F1D-8811-3C441AF85AD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/>
          <a:stretch/>
        </p:blipFill>
        <p:spPr>
          <a:xfrm rot="16200000">
            <a:off x="5369560" y="4001869"/>
            <a:ext cx="1452880" cy="2905760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FD3EBE74-85DC-1107-9876-FAA024C04C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733" y="2288524"/>
            <a:ext cx="4354254" cy="242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318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8D191508-FD67-0AD3-2B41-8C21DA3AF2BA}"/>
              </a:ext>
            </a:extLst>
          </p:cNvPr>
          <p:cNvSpPr txBox="1">
            <a:spLocks/>
          </p:cNvSpPr>
          <p:nvPr/>
        </p:nvSpPr>
        <p:spPr>
          <a:xfrm>
            <a:off x="823745" y="476655"/>
            <a:ext cx="3778735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Hemp</a:t>
            </a:r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 </a:t>
            </a:r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fiber</a:t>
            </a:r>
            <a:endParaRPr lang="it-IT" sz="2400" b="1" dirty="0">
              <a:solidFill>
                <a:srgbClr val="002060"/>
              </a:solidFill>
              <a:latin typeface="3ds Light" panose="02000503020000020004" pitchFamily="50" charset="0"/>
              <a:ea typeface="Yu Gothic UI Semibold" panose="020B07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876CD4-A305-DEBE-82BC-6BE4D870FFB5}"/>
              </a:ext>
            </a:extLst>
          </p:cNvPr>
          <p:cNvSpPr txBox="1"/>
          <p:nvPr/>
        </p:nvSpPr>
        <p:spPr>
          <a:xfrm>
            <a:off x="823745" y="1014636"/>
            <a:ext cx="6968975" cy="2750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à"/>
            </a:pPr>
            <a:r>
              <a:rPr lang="en-US" dirty="0"/>
              <a:t>One of the strongest and stiffest in between natural fibers</a:t>
            </a:r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à"/>
            </a:pPr>
            <a:r>
              <a:rPr lang="en-US" dirty="0"/>
              <a:t>Properties strongly depend on the harvesting and cultivation method</a:t>
            </a:r>
          </a:p>
          <a:p>
            <a:pPr>
              <a:lnSpc>
                <a:spcPct val="250000"/>
              </a:lnSpc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Increasing therefore hemp fibers content to 20-30 vol% can improve energy absorption amount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7AB73BE-B15D-844C-77A7-88FE15E73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394" y="728256"/>
            <a:ext cx="4348905" cy="2668388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C6515BE5-6D5A-5382-13D1-BBD60A1742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7078" y="3424461"/>
            <a:ext cx="5477843" cy="232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4202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magine 14" descr="Immagine che contiene tavolo&#10;&#10;Descrizione generata automaticamente">
            <a:extLst>
              <a:ext uri="{FF2B5EF4-FFF2-40B4-BE49-F238E27FC236}">
                <a16:creationId xmlns:a16="http://schemas.microsoft.com/office/drawing/2014/main" id="{6B8D8AC0-7476-EAAE-5E67-8C9EDDB4C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9" y="4315172"/>
            <a:ext cx="5753491" cy="1990575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F10668EE-8E1B-43C3-E36C-9F61C84E1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7455" y="2771474"/>
            <a:ext cx="4531360" cy="1656946"/>
          </a:xfrm>
          <a:prstGeom prst="rect">
            <a:avLst/>
          </a:prstGeom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8D191508-FD67-0AD3-2B41-8C21DA3AF2BA}"/>
              </a:ext>
            </a:extLst>
          </p:cNvPr>
          <p:cNvSpPr txBox="1">
            <a:spLocks/>
          </p:cNvSpPr>
          <p:nvPr/>
        </p:nvSpPr>
        <p:spPr>
          <a:xfrm>
            <a:off x="823745" y="476655"/>
            <a:ext cx="5800575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Setting the </a:t>
            </a:r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material</a:t>
            </a:r>
            <a:r>
              <a:rPr lang="it-IT" sz="2400" b="1" dirty="0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 on </a:t>
            </a:r>
            <a:r>
              <a:rPr lang="it-IT" sz="2400" b="1" dirty="0" err="1">
                <a:solidFill>
                  <a:srgbClr val="002060"/>
                </a:solidFill>
                <a:latin typeface="3ds Light" panose="02000503020000020004" pitchFamily="50" charset="0"/>
                <a:ea typeface="Yu Gothic UI Semibold" panose="020B0700000000000000" pitchFamily="34" charset="-128"/>
                <a:cs typeface="Calibri" panose="020F0502020204030204" pitchFamily="34" charset="0"/>
              </a:rPr>
              <a:t>Hypermesh</a:t>
            </a:r>
            <a:endParaRPr lang="it-IT" sz="2400" b="1" dirty="0">
              <a:solidFill>
                <a:srgbClr val="002060"/>
              </a:solidFill>
              <a:latin typeface="3ds Light" panose="02000503020000020004" pitchFamily="50" charset="0"/>
              <a:ea typeface="Yu Gothic UI Semibold" panose="020B0700000000000000" pitchFamily="34" charset="-128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7C876CD4-A305-DEBE-82BC-6BE4D870FFB5}"/>
              </a:ext>
            </a:extLst>
          </p:cNvPr>
          <p:cNvSpPr txBox="1"/>
          <p:nvPr/>
        </p:nvSpPr>
        <p:spPr>
          <a:xfrm>
            <a:off x="823745" y="1413051"/>
            <a:ext cx="3931135" cy="4135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à"/>
            </a:pPr>
            <a:r>
              <a:rPr lang="en-US" dirty="0"/>
              <a:t>Check element’s normal</a:t>
            </a:r>
          </a:p>
          <a:p>
            <a:pPr>
              <a:lnSpc>
                <a:spcPct val="250000"/>
              </a:lnSpc>
            </a:pPr>
            <a:endParaRPr lang="en-US" dirty="0"/>
          </a:p>
          <a:p>
            <a:pPr>
              <a:lnSpc>
                <a:spcPct val="250000"/>
              </a:lnSpc>
            </a:pPr>
            <a:endParaRPr lang="en-US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à"/>
            </a:pPr>
            <a:r>
              <a:rPr lang="en-US" dirty="0"/>
              <a:t>Set element’s orientation</a:t>
            </a:r>
          </a:p>
          <a:p>
            <a:pPr>
              <a:lnSpc>
                <a:spcPct val="250000"/>
              </a:lnSpc>
            </a:pPr>
            <a:endParaRPr lang="en-US" dirty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à"/>
            </a:pPr>
            <a:r>
              <a:rPr lang="en-US" dirty="0"/>
              <a:t>Create laminate (at first, super-plies)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FC1B27C-8222-C5FC-B1AE-8F80E16B71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990" y="1242853"/>
            <a:ext cx="3383579" cy="159766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F9AC212A-E635-B045-C632-3B271039F6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980" y="1242853"/>
            <a:ext cx="3523905" cy="152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44710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</TotalTime>
  <Words>307</Words>
  <Application>Microsoft Office PowerPoint</Application>
  <PresentationFormat>Widescreen</PresentationFormat>
  <Paragraphs>84</Paragraphs>
  <Slides>18</Slides>
  <Notes>17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4" baseType="lpstr">
      <vt:lpstr>3ds Light</vt:lpstr>
      <vt:lpstr>Arial</vt:lpstr>
      <vt:lpstr>Calibri</vt:lpstr>
      <vt:lpstr>Calibri Light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PASI LUCREZIA</dc:creator>
  <cp:lastModifiedBy>PASI LUCREZIA</cp:lastModifiedBy>
  <cp:revision>12</cp:revision>
  <dcterms:created xsi:type="dcterms:W3CDTF">2022-10-14T07:53:11Z</dcterms:created>
  <dcterms:modified xsi:type="dcterms:W3CDTF">2022-10-14T13:25:24Z</dcterms:modified>
</cp:coreProperties>
</file>